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92" r:id="rId4"/>
    <p:sldId id="285" r:id="rId5"/>
    <p:sldId id="293" r:id="rId6"/>
    <p:sldId id="286" r:id="rId7"/>
    <p:sldId id="288" r:id="rId8"/>
    <p:sldId id="290" r:id="rId9"/>
    <p:sldId id="291" r:id="rId10"/>
    <p:sldId id="279" r:id="rId11"/>
    <p:sldId id="280" r:id="rId12"/>
    <p:sldId id="281" r:id="rId13"/>
    <p:sldId id="282" r:id="rId14"/>
    <p:sldId id="283" r:id="rId15"/>
    <p:sldId id="284" r:id="rId16"/>
    <p:sldId id="294" r:id="rId17"/>
    <p:sldId id="295" r:id="rId18"/>
    <p:sldId id="259" r:id="rId19"/>
    <p:sldId id="268" r:id="rId20"/>
    <p:sldId id="260" r:id="rId21"/>
    <p:sldId id="270" r:id="rId22"/>
    <p:sldId id="261" r:id="rId23"/>
    <p:sldId id="262" r:id="rId24"/>
    <p:sldId id="264" r:id="rId25"/>
    <p:sldId id="266" r:id="rId26"/>
    <p:sldId id="29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9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E096-B7F9-457D-B690-72A1552ACDA5}" type="datetimeFigureOut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28EA-CD6B-455A-BF21-2A2DC94B761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93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0494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15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9334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06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7486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6754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187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735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28EA-CD6B-455A-BF21-2A2DC94B7614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143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2CCA-D352-4DAD-9173-005774AB7EB6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E283-7721-462B-A8D9-10D67DF05157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A3A3-F9E5-4271-A1B4-84F70FB26430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A1B2-956D-4919-9898-0ABCCA5F8DDB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13F9-1B3D-4CD9-986B-D90069C4834B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CC6D-BD7E-4E95-A266-3AE5F08233E1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3449-0058-4FE4-AFA2-3FEC9E090C57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F2B8-482B-44C6-BF32-011BD10B9BC2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DBEE5-F817-45DC-8E0F-480999998938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EF16-85C4-491E-890A-AAEDBE5733CB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FCE1-A358-47C1-8628-CBEDFBB7C8C9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577A526-8101-425C-8140-7EF50A7F4493}" type="datetime1">
              <a:rPr lang="pt-BR" smtClean="0"/>
              <a:pPr/>
              <a:t>24/10/2019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D60FC3F-E8CD-4DCD-8C40-69C0B250BDC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Arial Black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/>
          <a:p>
            <a:r>
              <a:rPr lang="pt-BR" dirty="0" smtClean="0"/>
              <a:t>RESOLVENDO CONFLITOS NO LAR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Princípios básicos para manter um lar em harmonia.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 smtClean="0"/>
              <a:t>DISCERNIMENTOS ACERCA DE CONFLITOS</a:t>
            </a:r>
            <a:endParaRPr lang="en-US" dirty="0" smtClean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lvl="0" algn="ctr">
              <a:buNone/>
            </a:pPr>
            <a:r>
              <a:rPr lang="pt-BR" dirty="0" smtClean="0"/>
              <a:t>Conflitos são inevitáveis! Todos os lares têm conflitos: não resolvidos e resolvidos.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Lucas 17:1,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i="1" dirty="0" smtClean="0"/>
              <a:t>E disse aos discípulos: É impossível que não venham escândalos, mas ai daquele por quem vierem!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Conflitos são necessários! Problemas são </a:t>
            </a:r>
            <a:r>
              <a:rPr lang="pt-BR" dirty="0" smtClean="0"/>
              <a:t>necessários </a:t>
            </a:r>
            <a:r>
              <a:rPr lang="pt-BR" dirty="0" smtClean="0"/>
              <a:t>para tornar-se mais como Cristo.</a:t>
            </a:r>
          </a:p>
          <a:p>
            <a:pPr marL="0" lvl="0" indent="0" algn="ctr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Mat. 18:7,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i="1" dirty="0" smtClean="0"/>
              <a:t>Ai do mundo, por causa dos escândalos; porque é mister que venham escândalos, mas ai daquele homem por quem o escândalo vem!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Conflitos contribuem para nosso bem! 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Rom. 8: 28,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i="1" dirty="0" smtClean="0"/>
              <a:t>E sabemos que todas as coisas contribuem juntamente para o bem daqueles que amam a Deus, daqueles que são chamados segundo o seu propósito</a:t>
            </a:r>
            <a:r>
              <a:rPr lang="pt-BR" dirty="0" smtClean="0"/>
              <a:t>”.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Os conflitos não são o problema, mas a maneira que reagimos aos </a:t>
            </a:r>
            <a:r>
              <a:rPr lang="pt-BR" dirty="0" smtClean="0"/>
              <a:t>problemas, é que </a:t>
            </a:r>
            <a:r>
              <a:rPr lang="pt-BR" dirty="0" smtClean="0"/>
              <a:t>é o problema.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Conflitos devem ser recebidos com alegria!</a:t>
            </a:r>
            <a:endParaRPr lang="en-US" dirty="0" smtClean="0"/>
          </a:p>
          <a:p>
            <a:pPr marL="0" indent="0" algn="ctr"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indent="0" algn="ctr">
              <a:buNone/>
            </a:pPr>
            <a:r>
              <a:rPr lang="pt-BR" dirty="0" smtClean="0"/>
              <a:t>Tiago 1:2-8,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i="1" dirty="0" smtClean="0"/>
              <a:t>Meus irmãos, tende grande gozo quando cairdes em várias tentações; Sabendo que a prova da vossa fé opera a paciência. Tenha, porém, a paciência a sua obra perfeita, para que sejais perfeitos e completos, sem faltar em coisa alguma.  E, se algum de vós tem falta de sabedoria, peça-a a Deus, que a todos dá liberalmente, e o não lança em rosto, e ser-lhe-á dada...”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Conflitos devem ser recebidos com alegria!</a:t>
            </a:r>
            <a:endParaRPr lang="en-US" dirty="0" smtClean="0"/>
          </a:p>
          <a:p>
            <a:pPr marL="0" indent="0" algn="ctr"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indent="0" algn="ctr">
              <a:buNone/>
            </a:pPr>
            <a:r>
              <a:rPr lang="pt-BR" dirty="0" smtClean="0"/>
              <a:t>Tiago 1:2-8,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“...</a:t>
            </a:r>
            <a:r>
              <a:rPr lang="pt-BR" i="1" dirty="0" smtClean="0"/>
              <a:t> Peça-a, porém, com fé, em nada duvidando; porque o que duvida é semelhante à onda do mar, que é levada pelo vento, e lançada de uma para outra parte. Não pense tal homem que receberá do Senhor alguma coisa. O homem de coração dobre é inconstante em todos os seus caminhos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Nós não devemos ser a origem </a:t>
            </a:r>
            <a:r>
              <a:rPr lang="pt-BR" dirty="0" smtClean="0"/>
              <a:t>dos </a:t>
            </a:r>
            <a:r>
              <a:rPr lang="pt-BR" dirty="0" smtClean="0"/>
              <a:t>conflitos, mas a solução do conflito!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Rom. 14:13,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“</a:t>
            </a:r>
            <a:r>
              <a:rPr lang="pt-BR" i="1" dirty="0" smtClean="0"/>
              <a:t>Assim que não nos julguemos mais uns aos outros; antes seja o vosso propósito não pôr tropeço ou escândalo ao irmão</a:t>
            </a:r>
            <a:r>
              <a:rPr lang="pt-BR" dirty="0" smtClean="0"/>
              <a:t>”.</a:t>
            </a:r>
            <a:endParaRPr lang="en-US" dirty="0" smtClean="0"/>
          </a:p>
          <a:p>
            <a:pPr marL="457200" indent="-457200">
              <a:buNone/>
              <a:tabLst>
                <a:tab pos="2324100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VOCÊ É A RAZÃO PRINCIPAL PORQUE TEM UM PROBLEMA COM CONFLITOS!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Seu </a:t>
            </a:r>
            <a:r>
              <a:rPr lang="pt-BR" dirty="0" smtClean="0"/>
              <a:t>cônjuge </a:t>
            </a:r>
            <a:r>
              <a:rPr lang="pt-BR" dirty="0" smtClean="0"/>
              <a:t>não é o problema, mas é você!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Os outros não </a:t>
            </a:r>
            <a:r>
              <a:rPr lang="pt-BR" dirty="0" smtClean="0"/>
              <a:t>são </a:t>
            </a:r>
            <a:r>
              <a:rPr lang="pt-BR" dirty="0" smtClean="0"/>
              <a:t>o problema, mas é você!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Os </a:t>
            </a:r>
            <a:r>
              <a:rPr lang="pt-BR" dirty="0" smtClean="0"/>
              <a:t>problema </a:t>
            </a:r>
            <a:r>
              <a:rPr lang="pt-BR" dirty="0" smtClean="0"/>
              <a:t>são </a:t>
            </a:r>
            <a:r>
              <a:rPr lang="pt-BR" dirty="0" smtClean="0"/>
              <a:t>seus deleites, desejos e direitos; seu egoísmo e orgulho!!!!</a:t>
            </a:r>
            <a:endParaRPr lang="en-US" dirty="0" smtClean="0"/>
          </a:p>
          <a:p>
            <a:pPr marL="457200" indent="-457200">
              <a:buNone/>
              <a:tabLst>
                <a:tab pos="2324100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533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dirty="0"/>
              <a:t>DISCERNIMENTOS ACERCA DE CONFLITOS</a:t>
            </a:r>
            <a:endParaRPr lang="en-US" dirty="0"/>
          </a:p>
          <a:p>
            <a:pPr>
              <a:buNone/>
            </a:pPr>
            <a:r>
              <a:rPr lang="pt-BR" sz="1400" dirty="0" smtClean="0"/>
              <a:t> </a:t>
            </a:r>
            <a:endParaRPr lang="en-US" sz="1400" dirty="0" smtClean="0"/>
          </a:p>
          <a:p>
            <a:pPr marL="0" lvl="0" indent="0" algn="ctr">
              <a:buNone/>
            </a:pPr>
            <a:r>
              <a:rPr lang="pt-BR" dirty="0" smtClean="0"/>
              <a:t>Se não conseguimos resolver os pequenos conflitos no início do casamento, teremos grandes e graves conflitos no restante do casamento.</a:t>
            </a:r>
          </a:p>
          <a:p>
            <a:pPr marL="0" lvl="0" indent="0" algn="ctr">
              <a:buNone/>
            </a:pPr>
            <a:endParaRPr lang="pt-BR" dirty="0"/>
          </a:p>
          <a:p>
            <a:pPr marL="0" lvl="0" indent="0" algn="ctr">
              <a:buNone/>
            </a:pPr>
            <a:r>
              <a:rPr lang="pt-BR" dirty="0" smtClean="0"/>
              <a:t> A falha </a:t>
            </a:r>
            <a:r>
              <a:rPr lang="pt-BR" dirty="0" smtClean="0"/>
              <a:t>em </a:t>
            </a:r>
            <a:r>
              <a:rPr lang="pt-BR" dirty="0" smtClean="0"/>
              <a:t>resolver os pequenos </a:t>
            </a:r>
            <a:r>
              <a:rPr lang="pt-BR" dirty="0" smtClean="0"/>
              <a:t>conflitos, </a:t>
            </a:r>
            <a:r>
              <a:rPr lang="pt-BR" dirty="0" smtClean="0"/>
              <a:t>leva a perda da paixão</a:t>
            </a:r>
            <a:r>
              <a:rPr lang="pt-BR" dirty="0" smtClean="0"/>
              <a:t>, gera </a:t>
            </a:r>
            <a:r>
              <a:rPr lang="pt-BR" dirty="0" smtClean="0"/>
              <a:t>mágoa, ira, brigas e separação </a:t>
            </a:r>
            <a:r>
              <a:rPr lang="pt-BR" dirty="0" smtClean="0"/>
              <a:t>emocional </a:t>
            </a:r>
            <a:r>
              <a:rPr lang="pt-BR" dirty="0" smtClean="0"/>
              <a:t>e </a:t>
            </a:r>
            <a:r>
              <a:rPr lang="pt-BR" dirty="0" smtClean="0"/>
              <a:t>física.</a:t>
            </a:r>
            <a:endParaRPr lang="pt-BR" dirty="0" smtClean="0"/>
          </a:p>
          <a:p>
            <a:pPr marL="0" lvl="0" indent="0" algn="ctr">
              <a:buNone/>
            </a:pPr>
            <a:endParaRPr lang="pt-BR" dirty="0"/>
          </a:p>
          <a:p>
            <a:pPr marL="0" lvl="0" indent="0" algn="ctr">
              <a:buNone/>
            </a:pPr>
            <a:r>
              <a:rPr lang="pt-BR" dirty="0" smtClean="0"/>
              <a:t>É ESSENCIAL APRENDEMOS </a:t>
            </a:r>
            <a:r>
              <a:rPr lang="pt-BR" dirty="0" smtClean="0"/>
              <a:t>COMO RESOLVER </a:t>
            </a:r>
            <a:r>
              <a:rPr lang="pt-BR" dirty="0" smtClean="0"/>
              <a:t>CONFLITOS!</a:t>
            </a:r>
            <a:endParaRPr lang="en-US" dirty="0" smtClean="0"/>
          </a:p>
          <a:p>
            <a:pPr marL="457200" indent="-457200">
              <a:buNone/>
              <a:tabLst>
                <a:tab pos="2324100" algn="l"/>
              </a:tabLst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542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TRÊS TIPOS DE 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  <a:tabLst>
                <a:tab pos="2324100" algn="l"/>
              </a:tabLst>
            </a:pPr>
            <a:r>
              <a:rPr lang="pt-BR" i="1" dirty="0" smtClean="0"/>
              <a:t>CONFLITOS PEQUENOS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i="1" dirty="0" smtClean="0"/>
          </a:p>
          <a:p>
            <a:pPr marL="457200" indent="-457200">
              <a:buNone/>
              <a:tabLst>
                <a:tab pos="2324100" algn="l"/>
              </a:tabLst>
            </a:pPr>
            <a:r>
              <a:rPr lang="pt-BR" i="1" dirty="0" smtClean="0"/>
              <a:t>	Eles envolvem coisas externas, hábitos, costumes.  Não são necessariamente errados, apenas nos perturbam.</a:t>
            </a:r>
          </a:p>
          <a:p>
            <a:pPr marL="457200" indent="-457200">
              <a:buNone/>
              <a:tabLst>
                <a:tab pos="2324100" algn="l"/>
              </a:tabLst>
            </a:pPr>
            <a:endParaRPr lang="pt-BR" i="1" dirty="0" smtClean="0"/>
          </a:p>
          <a:p>
            <a:pPr marL="457200" indent="-457200">
              <a:buAutoNum type="arabicPeriod" startAt="2"/>
              <a:tabLst>
                <a:tab pos="2324100" algn="l"/>
              </a:tabLst>
            </a:pPr>
            <a:r>
              <a:rPr lang="pt-BR" i="1" dirty="0" smtClean="0"/>
              <a:t>CONFLITOS GRANDES</a:t>
            </a:r>
          </a:p>
          <a:p>
            <a:pPr marL="457200" indent="-457200">
              <a:buAutoNum type="arabicPeriod" startAt="2"/>
              <a:tabLst>
                <a:tab pos="2324100" algn="l"/>
              </a:tabLst>
            </a:pPr>
            <a:endParaRPr lang="pt-BR" i="1" dirty="0" smtClean="0"/>
          </a:p>
          <a:p>
            <a:pPr marL="457200" indent="-457200">
              <a:buNone/>
              <a:tabLst>
                <a:tab pos="2324100" algn="l"/>
              </a:tabLst>
            </a:pPr>
            <a:r>
              <a:rPr lang="pt-BR" i="1" dirty="0" smtClean="0"/>
              <a:t>	Eles são coisas internas, reações erradas, princípios bíblicos violados.  Quase sempre envolve o pecado, que nem sempre nos perturbam.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TRÊS TIPOS DE CONFLITOS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None/>
              <a:tabLst>
                <a:tab pos="2324100" algn="l"/>
              </a:tabLst>
            </a:pPr>
            <a:r>
              <a:rPr lang="pt-BR" i="1" dirty="0" smtClean="0"/>
              <a:t>3.	CONFLITOS GRAVES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i="1" dirty="0" smtClean="0"/>
          </a:p>
          <a:p>
            <a:pPr marL="457200" indent="-457200">
              <a:buNone/>
              <a:tabLst>
                <a:tab pos="2324100" algn="l"/>
              </a:tabLst>
            </a:pPr>
            <a:r>
              <a:rPr lang="pt-BR" i="1" dirty="0" smtClean="0"/>
              <a:t>	Eles destroem o lar e acabam com o propósito que Deus tem para o casamento  – ser um exemplo do seu relacionamento com o homem.</a:t>
            </a:r>
          </a:p>
          <a:p>
            <a:pPr marL="457200" indent="-457200">
              <a:buNone/>
              <a:tabLst>
                <a:tab pos="2324100" algn="l"/>
              </a:tabLst>
            </a:pPr>
            <a:endParaRPr lang="pt-BR" i="1" dirty="0"/>
          </a:p>
          <a:p>
            <a:pPr>
              <a:buFont typeface="Wingdings" panose="05000000000000000000" pitchFamily="2" charset="2"/>
              <a:buChar char="Ø"/>
              <a:tabLst>
                <a:tab pos="2324100" algn="l"/>
              </a:tabLst>
            </a:pPr>
            <a:r>
              <a:rPr lang="pt-BR" i="1" dirty="0" smtClean="0"/>
              <a:t>Não é o propósito deste estudo tratar os problemas grandes, nem graves. Eles serão tratados em outros estudos.</a:t>
            </a:r>
          </a:p>
          <a:p>
            <a:pPr>
              <a:buFont typeface="Wingdings" panose="05000000000000000000" pitchFamily="2" charset="2"/>
              <a:buChar char="Ø"/>
              <a:tabLst>
                <a:tab pos="2324100" algn="l"/>
              </a:tabLst>
            </a:pPr>
            <a:endParaRPr lang="pt-BR" i="1" dirty="0"/>
          </a:p>
          <a:p>
            <a:pPr>
              <a:buFont typeface="Wingdings" panose="05000000000000000000" pitchFamily="2" charset="2"/>
              <a:buChar char="Ø"/>
              <a:tabLst>
                <a:tab pos="2324100" algn="l"/>
              </a:tabLst>
            </a:pPr>
            <a:r>
              <a:rPr lang="pt-BR" i="1" dirty="0" smtClean="0"/>
              <a:t>Este estudo é para ajudar principalmente recém casados antes que os conflitos </a:t>
            </a:r>
            <a:r>
              <a:rPr lang="pt-BR" i="1" dirty="0" smtClean="0"/>
              <a:t>tornem-se  </a:t>
            </a:r>
            <a:r>
              <a:rPr lang="pt-BR" i="1" dirty="0" smtClean="0"/>
              <a:t>grandes.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i="1" dirty="0"/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i="1" dirty="0"/>
          </a:p>
          <a:p>
            <a:pPr algn="ctr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BÁSICO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O problema básico são os nossos deleites </a:t>
            </a:r>
          </a:p>
          <a:p>
            <a:pPr marL="0" indent="0" algn="ctr">
              <a:buNone/>
            </a:pPr>
            <a:r>
              <a:rPr lang="pt-BR" dirty="0" smtClean="0"/>
              <a:t>(orgulho – egoísmo).</a:t>
            </a:r>
          </a:p>
          <a:p>
            <a:pPr marL="0" indent="0"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Tiago 4:1-3,</a:t>
            </a:r>
          </a:p>
          <a:p>
            <a:pPr marL="0" indent="0" algn="ctr">
              <a:buNone/>
            </a:pPr>
            <a:r>
              <a:rPr lang="pt-BR" i="1" baseline="30000" dirty="0" smtClean="0"/>
              <a:t>“</a:t>
            </a:r>
            <a:r>
              <a:rPr lang="pt-BR" i="1" dirty="0" smtClean="0"/>
              <a:t>De </a:t>
            </a:r>
            <a:r>
              <a:rPr lang="pt-BR" i="1" dirty="0"/>
              <a:t>onde vêm as guerras e pelejas entre vós? Porventura não vêm disto, a saber, </a:t>
            </a:r>
            <a:r>
              <a:rPr lang="pt-BR" i="1" u="sng" dirty="0"/>
              <a:t>dos vossos deleites</a:t>
            </a:r>
            <a:r>
              <a:rPr lang="pt-BR" i="1" dirty="0"/>
              <a:t>, que nos vossos membros guerreiam?</a:t>
            </a:r>
            <a:r>
              <a:rPr lang="pt-BR" i="1" baseline="30000" dirty="0"/>
              <a:t> 2</a:t>
            </a:r>
            <a:r>
              <a:rPr lang="pt-BR" i="1" dirty="0"/>
              <a:t>Cobiçais, e nada tendes; matais, e sois invejosos, e nada podeis alcançar; combateis e guerreais, e nada tendes, porque não pedis.</a:t>
            </a:r>
            <a:r>
              <a:rPr lang="pt-BR" i="1" baseline="30000" dirty="0"/>
              <a:t> 3</a:t>
            </a:r>
            <a:r>
              <a:rPr lang="pt-BR" i="1" dirty="0"/>
              <a:t>Pedis, e não recebeis, porque pedis mal, para o gastardes </a:t>
            </a:r>
            <a:r>
              <a:rPr lang="pt-BR" i="1" u="sng" dirty="0"/>
              <a:t>em vossos deleites</a:t>
            </a:r>
            <a:r>
              <a:rPr lang="pt-BR" i="1" dirty="0" smtClean="0"/>
              <a:t>.”</a:t>
            </a:r>
            <a:endParaRPr lang="pt-BR" i="1" dirty="0"/>
          </a:p>
          <a:p>
            <a:pPr algn="ctr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  <a:tabLst>
                <a:tab pos="2324100" algn="l"/>
              </a:tabLst>
            </a:pPr>
            <a:r>
              <a:rPr lang="pt-BR" dirty="0" smtClean="0"/>
              <a:t>Verificar Que Está Desenvolvendo Os Princípios Básicos Do Lar:  Amor e Submissão.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 smtClean="0"/>
          </a:p>
          <a:p>
            <a:pPr marL="457200" indent="-457200" algn="ctr">
              <a:buNone/>
              <a:tabLst>
                <a:tab pos="2324100" algn="l"/>
              </a:tabLst>
            </a:pPr>
            <a:r>
              <a:rPr lang="pt-BR" dirty="0" smtClean="0"/>
              <a:t>AMOR 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Isso não é uma </a:t>
            </a:r>
            <a:r>
              <a:rPr lang="pt-BR" dirty="0" smtClean="0"/>
              <a:t>opção, </a:t>
            </a:r>
            <a:r>
              <a:rPr lang="pt-BR" dirty="0" smtClean="0"/>
              <a:t>é uma ordem.  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Devemos amar a Deus, os outros e nossos inimigos. 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Dizer </a:t>
            </a:r>
            <a:r>
              <a:rPr lang="pt-BR" dirty="0" smtClean="0"/>
              <a:t>“Eu o amo, mas...!” </a:t>
            </a:r>
            <a:r>
              <a:rPr lang="pt-BR" dirty="0" smtClean="0"/>
              <a:t>é mostrar o seu pecado.  </a:t>
            </a:r>
          </a:p>
          <a:p>
            <a:pPr marL="457200" indent="-457200">
              <a:buNone/>
              <a:tabLst>
                <a:tab pos="2324100" algn="l"/>
              </a:tabLst>
            </a:pPr>
            <a:endParaRPr lang="pt-BR" dirty="0" smtClean="0"/>
          </a:p>
          <a:p>
            <a:pPr marL="1968500" indent="-1968500">
              <a:buNone/>
              <a:tabLst>
                <a:tab pos="2324100" algn="l"/>
              </a:tabLst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  <a:tabLst>
                <a:tab pos="2324100" algn="l"/>
              </a:tabLst>
            </a:pPr>
            <a:r>
              <a:rPr lang="pt-BR" dirty="0" smtClean="0"/>
              <a:t>Verificar Que Está Desenvolvendo Os Princípios Básicos Do Lar:  Amor </a:t>
            </a:r>
            <a:r>
              <a:rPr lang="pt-BR" dirty="0"/>
              <a:t>e Submissão.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 smtClean="0"/>
          </a:p>
          <a:p>
            <a:pPr marL="457200" indent="-457200" algn="ctr">
              <a:buNone/>
              <a:tabLst>
                <a:tab pos="2324100" algn="l"/>
              </a:tabLst>
            </a:pPr>
            <a:r>
              <a:rPr lang="pt-BR" dirty="0"/>
              <a:t>	</a:t>
            </a:r>
            <a:r>
              <a:rPr lang="pt-BR" dirty="0" smtClean="0"/>
              <a:t>SUBMISSÃO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É colocar </a:t>
            </a:r>
            <a:r>
              <a:rPr lang="pt-BR" dirty="0" smtClean="0"/>
              <a:t>o outro acima de nós. 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É aceitar seus </a:t>
            </a:r>
            <a:r>
              <a:rPr lang="pt-BR" dirty="0" smtClean="0"/>
              <a:t>desejos (do outro), colocá-lo em </a:t>
            </a:r>
            <a:r>
              <a:rPr lang="pt-BR" dirty="0" smtClean="0"/>
              <a:t>primeiro lugar.  </a:t>
            </a:r>
          </a:p>
          <a:p>
            <a:pPr marL="457200" indent="-457200">
              <a:buFont typeface="Wingdings" pitchFamily="2" charset="2"/>
              <a:buChar char="§"/>
              <a:tabLst>
                <a:tab pos="2324100" algn="l"/>
              </a:tabLst>
            </a:pPr>
            <a:r>
              <a:rPr lang="pt-BR" dirty="0" smtClean="0"/>
              <a:t>Desejar </a:t>
            </a:r>
            <a:r>
              <a:rPr lang="pt-BR" dirty="0" smtClean="0"/>
              <a:t>fazer o outro </a:t>
            </a:r>
            <a:r>
              <a:rPr lang="pt-BR" dirty="0" smtClean="0"/>
              <a:t>feliz, negando-se a si mesmo.</a:t>
            </a:r>
            <a:endParaRPr lang="pt-BR" dirty="0" smtClean="0"/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 smtClean="0"/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/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/>
          </a:p>
          <a:p>
            <a:pPr algn="ctr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  <a:tabLst>
                <a:tab pos="2324100" algn="l"/>
              </a:tabLst>
            </a:pPr>
            <a:r>
              <a:rPr lang="pt-BR" dirty="0" smtClean="0"/>
              <a:t>2.	Verificar Que Está Ciente Dos Princípios Secundários:</a:t>
            </a:r>
          </a:p>
          <a:p>
            <a:pPr marL="457200" indent="-457200">
              <a:buAutoNum type="arabicPeriod"/>
              <a:tabLst>
                <a:tab pos="2324100" algn="l"/>
              </a:tabLst>
            </a:pPr>
            <a:endParaRPr lang="pt-BR" dirty="0" smtClean="0"/>
          </a:p>
          <a:p>
            <a:pPr marL="0" indent="0">
              <a:buNone/>
              <a:tabLst>
                <a:tab pos="2324100" algn="l"/>
              </a:tabLst>
            </a:pPr>
            <a:r>
              <a:rPr lang="pt-BR" dirty="0" smtClean="0"/>
              <a:t>Todas as decisões e mudanças devem ser em favor do amor e submissão.  Temos que manter o outro sempre em mente.</a:t>
            </a:r>
          </a:p>
          <a:p>
            <a:pPr marL="0" indent="0">
              <a:buNone/>
              <a:tabLst>
                <a:tab pos="2324100" algn="l"/>
              </a:tabLst>
            </a:pPr>
            <a:endParaRPr lang="pt-BR" dirty="0"/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Andar no caminho mais alto: mais nobre, melhor, com caráter , o mais certo (ex.  limpeza x sujeira).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Fazer o mais difícil em vez do mais fácil (Ex. mudar um hábito).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Buscar sempre a ordem </a:t>
            </a:r>
            <a:r>
              <a:rPr lang="pt-BR" dirty="0" smtClean="0"/>
              <a:t>e </a:t>
            </a:r>
            <a:r>
              <a:rPr lang="pt-BR" dirty="0" smtClean="0"/>
              <a:t>a beleza </a:t>
            </a:r>
            <a:r>
              <a:rPr lang="pt-BR" dirty="0" smtClean="0"/>
              <a:t>(Ex. fazer barba).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Fazer  aquilo que exige mais sacrifício e dedicação (Ex. não assistir a TV).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Mudar em vez de manter o status quo (estado atual) (Ex. comer com a boca fechada).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Buscar agradar o outro (Ex. não assistir TV sem camisa).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  <a:tabLst>
                <a:tab pos="2324100" algn="l"/>
              </a:tabLst>
            </a:pPr>
            <a:r>
              <a:rPr lang="pt-BR" dirty="0" smtClean="0"/>
              <a:t>Identificar As Áreas De Conflito:</a:t>
            </a:r>
            <a:endParaRPr lang="en-US" dirty="0" smtClean="0"/>
          </a:p>
          <a:p>
            <a:pPr marL="457200" indent="-457200">
              <a:buAutoNum type="arabicPeriod" startAt="3"/>
              <a:tabLst>
                <a:tab pos="2324100" algn="l"/>
              </a:tabLst>
            </a:pPr>
            <a:endParaRPr lang="pt-BR" dirty="0" smtClean="0"/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Papel higiênico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Pasta de dente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Assento da privada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Luz acesa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Roupas jogadas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Cama não arrumada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Gaveta ou porta aberta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Atraso (comida, evento, etc.)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Barba ou cabelo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Aparência desleixada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23</a:t>
            </a:fld>
            <a:endParaRPr lang="pt-B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05400" y="227687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Maneira que come</a:t>
            </a:r>
            <a:endParaRPr lang="pt-B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4"/>
              <a:tabLst>
                <a:tab pos="2324100" algn="l"/>
              </a:tabLst>
            </a:pPr>
            <a:r>
              <a:rPr lang="pt-BR" dirty="0" smtClean="0"/>
              <a:t>Aplicar a solução apropriada:</a:t>
            </a:r>
            <a:endParaRPr lang="en-US" dirty="0" smtClean="0"/>
          </a:p>
          <a:p>
            <a:pPr marL="457200" indent="-457200">
              <a:buAutoNum type="arabicPeriod" startAt="4"/>
              <a:tabLst>
                <a:tab pos="2324100" algn="l"/>
              </a:tabLst>
            </a:pPr>
            <a:endParaRPr lang="pt-BR" dirty="0" smtClean="0"/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Mudar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Assumir alguma responsabilidade nova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Ter  duas coisas, uma para ela e uma para ele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Criar mensagens secretas como lembretes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Ter um lugar para tudo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Sempre pedir perdão ou confessar sua fraqueza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Escrever um bilhete (deve mudar constante)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Mudar seu horário</a:t>
            </a:r>
          </a:p>
          <a:p>
            <a:pPr marL="357188" indent="-357188">
              <a:buFont typeface="Wingdings" pitchFamily="2" charset="2"/>
              <a:buChar char="Ø"/>
              <a:tabLst>
                <a:tab pos="2324100" algn="l"/>
              </a:tabLst>
            </a:pPr>
            <a:r>
              <a:rPr lang="pt-BR" dirty="0" smtClean="0"/>
              <a:t>Conversar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24</a:t>
            </a:fld>
            <a:endParaRPr lang="pt-B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  <a:tabLst>
                <a:tab pos="2324100" algn="l"/>
              </a:tabLst>
            </a:pPr>
            <a:r>
              <a:rPr lang="pt-BR" dirty="0" smtClean="0"/>
              <a:t>Aprender </a:t>
            </a:r>
            <a:r>
              <a:rPr lang="pt-BR" dirty="0" smtClean="0"/>
              <a:t>a conversar numa </a:t>
            </a:r>
            <a:r>
              <a:rPr lang="pt-BR" dirty="0" smtClean="0"/>
              <a:t>boa.</a:t>
            </a:r>
            <a:endParaRPr lang="en-US" dirty="0" smtClean="0"/>
          </a:p>
          <a:p>
            <a:pPr marL="457200" indent="-457200">
              <a:buAutoNum type="arabicPeriod" startAt="5"/>
              <a:tabLst>
                <a:tab pos="2324100" algn="l"/>
              </a:tabLst>
            </a:pPr>
            <a:endParaRPr lang="pt-BR" dirty="0" smtClean="0"/>
          </a:p>
          <a:p>
            <a:pPr marL="0" indent="0" algn="ctr">
              <a:buNone/>
              <a:tabLst>
                <a:tab pos="2324100" algn="l"/>
              </a:tabLst>
            </a:pPr>
            <a:r>
              <a:rPr lang="pt-BR" dirty="0" smtClean="0"/>
              <a:t>Quando </a:t>
            </a:r>
            <a:r>
              <a:rPr lang="pt-BR" dirty="0" smtClean="0"/>
              <a:t>precisar </a:t>
            </a:r>
            <a:r>
              <a:rPr lang="pt-BR" dirty="0" smtClean="0"/>
              <a:t>falar sobre um problema:</a:t>
            </a:r>
          </a:p>
          <a:p>
            <a:pPr marL="0" indent="0" algn="ctr">
              <a:buNone/>
              <a:tabLst>
                <a:tab pos="2324100" algn="l"/>
              </a:tabLst>
            </a:pPr>
            <a:endParaRPr lang="pt-BR" dirty="0" smtClean="0"/>
          </a:p>
          <a:p>
            <a:pPr marL="757238" lvl="1" indent="-357188">
              <a:buFont typeface="Wingdings" pitchFamily="2" charset="2"/>
              <a:buChar char="q"/>
              <a:tabLst>
                <a:tab pos="2324100" algn="l"/>
              </a:tabLst>
            </a:pPr>
            <a:r>
              <a:rPr lang="pt-BR" dirty="0" smtClean="0"/>
              <a:t>Estabeleça </a:t>
            </a:r>
            <a:r>
              <a:rPr lang="pt-BR" dirty="0" smtClean="0"/>
              <a:t>um tempo regular.</a:t>
            </a:r>
          </a:p>
          <a:p>
            <a:pPr marL="757238" lvl="1" indent="-357188">
              <a:buFont typeface="Wingdings" pitchFamily="2" charset="2"/>
              <a:buChar char="q"/>
              <a:tabLst>
                <a:tab pos="2324100" algn="l"/>
              </a:tabLst>
            </a:pPr>
            <a:r>
              <a:rPr lang="pt-BR" dirty="0" smtClean="0"/>
              <a:t>Ore de </a:t>
            </a:r>
            <a:r>
              <a:rPr lang="pt-BR" dirty="0" smtClean="0"/>
              <a:t>antemão:</a:t>
            </a:r>
          </a:p>
          <a:p>
            <a:pPr marL="757238" lvl="1" indent="-357188">
              <a:buFont typeface="Wingdings" pitchFamily="2" charset="2"/>
              <a:buChar char="q"/>
              <a:tabLst>
                <a:tab pos="2324100" algn="l"/>
              </a:tabLst>
            </a:pPr>
            <a:endParaRPr lang="pt-BR" dirty="0" smtClean="0"/>
          </a:p>
          <a:p>
            <a:pPr marL="1157288" lvl="2" indent="-357188">
              <a:buFont typeface="Wingdings" pitchFamily="2" charset="2"/>
              <a:buChar char="ü"/>
              <a:tabLst>
                <a:tab pos="2324100" algn="l"/>
              </a:tabLst>
            </a:pPr>
            <a:r>
              <a:rPr lang="pt-BR" dirty="0" smtClean="0"/>
              <a:t>Deus me ajude escutar e não ser ofendido.</a:t>
            </a:r>
          </a:p>
          <a:p>
            <a:pPr marL="1157288" lvl="2" indent="-357188">
              <a:buFont typeface="Wingdings" pitchFamily="2" charset="2"/>
              <a:buChar char="ü"/>
              <a:tabLst>
                <a:tab pos="2324100" algn="l"/>
              </a:tabLst>
            </a:pPr>
            <a:r>
              <a:rPr lang="pt-BR" dirty="0" smtClean="0"/>
              <a:t>Deus me ajude </a:t>
            </a:r>
            <a:r>
              <a:rPr lang="pt-BR" dirty="0" smtClean="0"/>
              <a:t>falar sem ofender, </a:t>
            </a:r>
            <a:r>
              <a:rPr lang="pt-BR" dirty="0" smtClean="0"/>
              <a:t>e com honestidade.</a:t>
            </a:r>
          </a:p>
          <a:p>
            <a:pPr marL="757238" lvl="1" indent="-357188">
              <a:buFont typeface="Wingdings" pitchFamily="2" charset="2"/>
              <a:buChar char="Ø"/>
              <a:tabLst>
                <a:tab pos="2324100" algn="l"/>
              </a:tabLst>
            </a:pPr>
            <a:endParaRPr lang="pt-BR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25</a:t>
            </a:fld>
            <a:endParaRPr lang="pt-BR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>
                <a:solidFill>
                  <a:prstClr val="white"/>
                </a:solidFill>
              </a:rPr>
              <a:t>PRINCÍPIOS PARA RESOLVER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CONFLITOS PEQUENOS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600" dirty="0" smtClean="0"/>
              <a:t>FIM</a:t>
            </a:r>
            <a:endParaRPr lang="pt-BR" sz="96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22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BÁSICO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324100" algn="l"/>
              </a:tabLst>
            </a:pPr>
            <a:r>
              <a:rPr lang="pt-BR" i="1" dirty="0" smtClean="0"/>
              <a:t>Cobiçais	=	</a:t>
            </a:r>
            <a:r>
              <a:rPr lang="pt-BR" dirty="0" smtClean="0"/>
              <a:t>desejar algo que não lhe pertence.</a:t>
            </a:r>
            <a:endParaRPr lang="pt-BR" i="1" dirty="0" smtClean="0"/>
          </a:p>
          <a:p>
            <a:pPr marL="0" indent="0">
              <a:buNone/>
              <a:tabLst>
                <a:tab pos="2324100" algn="l"/>
              </a:tabLst>
            </a:pPr>
            <a:r>
              <a:rPr lang="pt-BR" i="1" dirty="0" smtClean="0"/>
              <a:t>Matais	=	ó</a:t>
            </a:r>
            <a:r>
              <a:rPr lang="pt-BR" dirty="0" smtClean="0"/>
              <a:t>dio.</a:t>
            </a:r>
          </a:p>
          <a:p>
            <a:pPr marL="2697163" indent="-2697163">
              <a:buNone/>
              <a:tabLst>
                <a:tab pos="2324100" algn="l"/>
              </a:tabLst>
            </a:pPr>
            <a:r>
              <a:rPr lang="pt-BR" i="1" dirty="0" smtClean="0"/>
              <a:t>Invejosos	=	</a:t>
            </a:r>
            <a:r>
              <a:rPr lang="pt-BR" dirty="0" smtClean="0"/>
              <a:t>é um sentimento de tristeza perante o que o outro tem e a própria pessoa não tem.</a:t>
            </a:r>
            <a:endParaRPr lang="pt-BR" i="1" dirty="0" smtClean="0"/>
          </a:p>
          <a:p>
            <a:pPr marL="0" indent="0">
              <a:buNone/>
              <a:tabLst>
                <a:tab pos="2324100" algn="l"/>
              </a:tabLst>
            </a:pPr>
            <a:r>
              <a:rPr lang="pt-BR" i="1" dirty="0" smtClean="0"/>
              <a:t>Combateis 	=	ira.</a:t>
            </a:r>
          </a:p>
          <a:p>
            <a:pPr marL="0" indent="0">
              <a:buNone/>
              <a:tabLst>
                <a:tab pos="2324100" algn="l"/>
              </a:tabLst>
            </a:pPr>
            <a:r>
              <a:rPr lang="pt-BR" i="1" dirty="0" smtClean="0"/>
              <a:t>Guerreais	=	</a:t>
            </a:r>
            <a:r>
              <a:rPr lang="pt-BR" i="1" dirty="0" smtClean="0"/>
              <a:t>mágoa</a:t>
            </a:r>
            <a:r>
              <a:rPr lang="pt-BR" i="1" dirty="0" smtClean="0"/>
              <a:t>.</a:t>
            </a:r>
          </a:p>
          <a:p>
            <a:pPr marL="0" indent="0">
              <a:buNone/>
              <a:tabLst>
                <a:tab pos="2324100" algn="l"/>
              </a:tabLst>
            </a:pPr>
            <a:r>
              <a:rPr lang="pt-BR" i="1" dirty="0"/>
              <a:t>N</a:t>
            </a:r>
            <a:r>
              <a:rPr lang="pt-BR" i="1" dirty="0" smtClean="0"/>
              <a:t>ão Pedis	=	não necessita de ajuda.</a:t>
            </a:r>
          </a:p>
          <a:p>
            <a:pPr marL="0" indent="0">
              <a:buNone/>
              <a:tabLst>
                <a:tab pos="2324100" algn="l"/>
              </a:tabLst>
            </a:pPr>
            <a:r>
              <a:rPr lang="pt-BR" i="1" dirty="0"/>
              <a:t>P</a:t>
            </a:r>
            <a:r>
              <a:rPr lang="pt-BR" i="1" dirty="0" smtClean="0"/>
              <a:t>edis Mal	=	motivo errado.</a:t>
            </a:r>
            <a:endParaRPr lang="pt-BR" i="1" dirty="0"/>
          </a:p>
          <a:p>
            <a:pPr algn="ctr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Conflitos vêm em várias formas.  A Bíblia não usa a palavra conflito (exceto em Daniel 10:1), mas esta ideia </a:t>
            </a:r>
            <a:r>
              <a:rPr lang="pt-BR" dirty="0" smtClean="0"/>
              <a:t>é entendida </a:t>
            </a:r>
            <a:r>
              <a:rPr lang="pt-BR" dirty="0" smtClean="0"/>
              <a:t>nas </a:t>
            </a:r>
            <a:r>
              <a:rPr lang="pt-BR" dirty="0" smtClean="0"/>
              <a:t>palavras bíblicas...</a:t>
            </a:r>
          </a:p>
          <a:p>
            <a:r>
              <a:rPr lang="pt-BR" dirty="0" smtClean="0"/>
              <a:t>Escândalos</a:t>
            </a:r>
          </a:p>
          <a:p>
            <a:r>
              <a:rPr lang="pt-BR" dirty="0" smtClean="0"/>
              <a:t>Tentações</a:t>
            </a:r>
          </a:p>
          <a:p>
            <a:r>
              <a:rPr lang="pt-BR" dirty="0" smtClean="0"/>
              <a:t>Provas</a:t>
            </a:r>
            <a:endParaRPr lang="pt-BR" dirty="0"/>
          </a:p>
          <a:p>
            <a:r>
              <a:rPr lang="pt-BR" dirty="0" smtClean="0"/>
              <a:t>Tribulações</a:t>
            </a:r>
          </a:p>
          <a:p>
            <a:r>
              <a:rPr lang="pt-BR" dirty="0" smtClean="0"/>
              <a:t>Perseguições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 lvl="0" algn="ctr">
              <a:buNone/>
            </a:pPr>
            <a:r>
              <a:rPr lang="pt-BR" dirty="0" smtClean="0"/>
              <a:t>Escândalos: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G4624 σκανδαλιζω </a:t>
            </a:r>
            <a:r>
              <a:rPr lang="pt-BR" i="1" dirty="0" smtClean="0"/>
              <a:t>skandalizo</a:t>
            </a:r>
            <a:r>
              <a:rPr lang="pt-BR" dirty="0" smtClean="0"/>
              <a:t> (“escandalizar”)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pt-BR" dirty="0" smtClean="0"/>
              <a:t>Colocar uma pedra de tropeço ou obstáculo no caminho, sobre o qual outro pode tropeçar e cair, metáf. Ofender.</a:t>
            </a:r>
          </a:p>
          <a:p>
            <a:r>
              <a:rPr lang="pt-BR" dirty="0" smtClean="0"/>
              <a:t>Seduzir ao pecado.</a:t>
            </a:r>
          </a:p>
          <a:p>
            <a:r>
              <a:rPr lang="pt-BR" dirty="0" smtClean="0"/>
              <a:t>Fazer uma pessoa começar a desconfiar e abandonar alguém em quem deveria confiar e obedecer.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02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 lvl="0" algn="ctr">
              <a:buNone/>
            </a:pPr>
            <a:r>
              <a:rPr lang="pt-BR" dirty="0" smtClean="0"/>
              <a:t>Escândalos: 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G4624 σκανδαλιζω </a:t>
            </a:r>
            <a:r>
              <a:rPr lang="pt-BR" i="1" dirty="0" smtClean="0"/>
              <a:t>skandalizo</a:t>
            </a:r>
            <a:r>
              <a:rPr lang="pt-BR" dirty="0" smtClean="0"/>
              <a:t> (“escandalizar”)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pt-BR" dirty="0" smtClean="0"/>
              <a:t>Fazer </a:t>
            </a:r>
            <a:r>
              <a:rPr lang="pt-BR" dirty="0"/>
              <a:t>alguém julgar desfavoravelmente ou injustamente a </a:t>
            </a:r>
            <a:r>
              <a:rPr lang="pt-BR" dirty="0" smtClean="0"/>
              <a:t>outro.</a:t>
            </a:r>
          </a:p>
          <a:p>
            <a:r>
              <a:rPr lang="pt-BR" dirty="0" smtClean="0"/>
              <a:t>Como </a:t>
            </a:r>
            <a:r>
              <a:rPr lang="pt-BR" dirty="0"/>
              <a:t>aquele que tropeça ou cujos os pés ficam presos, se sente </a:t>
            </a:r>
            <a:r>
              <a:rPr lang="pt-BR" dirty="0" smtClean="0"/>
              <a:t>irritado.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 lvl="0" algn="ctr">
              <a:buNone/>
            </a:pPr>
            <a:r>
              <a:rPr lang="pt-BR" dirty="0" smtClean="0"/>
              <a:t>Tentações: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 G3986 π</a:t>
            </a:r>
            <a:r>
              <a:rPr lang="pt-BR" dirty="0" err="1" smtClean="0"/>
              <a:t>ειρ</a:t>
            </a:r>
            <a:r>
              <a:rPr lang="pt-BR" dirty="0" smtClean="0"/>
              <a:t>ασμος </a:t>
            </a:r>
            <a:r>
              <a:rPr lang="pt-BR" i="1" dirty="0" smtClean="0"/>
              <a:t>peirasmos</a:t>
            </a:r>
          </a:p>
          <a:p>
            <a:pPr marL="0" indent="0" algn="ctr">
              <a:buNone/>
            </a:pPr>
            <a:endParaRPr lang="pt-BR" dirty="0" smtClean="0"/>
          </a:p>
          <a:p>
            <a:r>
              <a:rPr lang="pt-BR" dirty="0" smtClean="0"/>
              <a:t>Sedução ao pecado, seja originada pelos desejos, pelas circunstâncias externas ou </a:t>
            </a:r>
            <a:r>
              <a:rPr lang="pt-BR" dirty="0" smtClean="0"/>
              <a:t>por </a:t>
            </a:r>
            <a:r>
              <a:rPr lang="pt-BR" dirty="0" smtClean="0"/>
              <a:t>Satanás. </a:t>
            </a:r>
          </a:p>
          <a:p>
            <a:r>
              <a:rPr lang="pt-BR" dirty="0" smtClean="0"/>
              <a:t>Desvio </a:t>
            </a:r>
            <a:r>
              <a:rPr lang="pt-BR" dirty="0"/>
              <a:t>da fé e santidade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7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 marL="0" lvl="0" indent="0" algn="ctr">
              <a:buNone/>
            </a:pPr>
            <a:r>
              <a:rPr lang="pt-BR" dirty="0" smtClean="0"/>
              <a:t>Provas: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G1383 </a:t>
            </a:r>
            <a:r>
              <a:rPr lang="pt-BR" dirty="0" err="1" smtClean="0"/>
              <a:t>δοκιμιον</a:t>
            </a:r>
            <a:r>
              <a:rPr lang="pt-BR" dirty="0" smtClean="0"/>
              <a:t> </a:t>
            </a:r>
            <a:r>
              <a:rPr lang="pt-BR" i="1" dirty="0" err="1" smtClean="0"/>
              <a:t>dokimion</a:t>
            </a:r>
            <a:endParaRPr lang="pt-BR" i="1" dirty="0" smtClean="0"/>
          </a:p>
          <a:p>
            <a:pPr marL="0" indent="0" algn="ctr">
              <a:buNone/>
            </a:pPr>
            <a:endParaRPr lang="pt-BR" i="1" dirty="0" smtClean="0"/>
          </a:p>
          <a:p>
            <a:r>
              <a:rPr lang="pt-BR" dirty="0" smtClean="0"/>
              <a:t>Aquilo pelo qual algo é testado ou provado, para determinar o seu valor.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8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dirty="0" smtClean="0"/>
              <a:t>O QUE SÃO CONFLITOS?</a:t>
            </a:r>
            <a:endParaRPr lang="en-US" dirty="0" smtClean="0"/>
          </a:p>
          <a:p>
            <a:pPr marL="0" lvl="0" indent="0" algn="ctr">
              <a:buNone/>
            </a:pPr>
            <a:r>
              <a:rPr lang="pt-BR" dirty="0" smtClean="0"/>
              <a:t>Tribulações:</a:t>
            </a: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 G02347 θλιψις </a:t>
            </a:r>
            <a:r>
              <a:rPr lang="pt-BR" i="1" dirty="0" err="1" smtClean="0"/>
              <a:t>thlipsis</a:t>
            </a:r>
            <a:r>
              <a:rPr lang="pt-BR" i="1" dirty="0" smtClean="0"/>
              <a:t>  </a:t>
            </a:r>
          </a:p>
          <a:p>
            <a:pPr marL="0" indent="0">
              <a:buNone/>
            </a:pPr>
            <a:endParaRPr lang="pt-BR" i="1" dirty="0"/>
          </a:p>
          <a:p>
            <a:r>
              <a:rPr lang="pt-BR" i="1" dirty="0" smtClean="0"/>
              <a:t>Circunstancias </a:t>
            </a:r>
            <a:r>
              <a:rPr lang="pt-BR" dirty="0" smtClean="0"/>
              <a:t>que </a:t>
            </a:r>
            <a:r>
              <a:rPr lang="pt-BR" dirty="0" smtClean="0"/>
              <a:t>causam </a:t>
            </a:r>
            <a:r>
              <a:rPr lang="pt-BR" dirty="0" smtClean="0"/>
              <a:t>opressão, aflição, angústia, dilemas, </a:t>
            </a:r>
            <a:r>
              <a:rPr lang="pt-BR" dirty="0" err="1" smtClean="0"/>
              <a:t>etc</a:t>
            </a:r>
            <a:r>
              <a:rPr lang="pt-BR" dirty="0" smtClean="0"/>
              <a:t>,</a:t>
            </a:r>
          </a:p>
          <a:p>
            <a:pPr marL="0" lvl="0" indent="0" algn="ctr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Perseguições:</a:t>
            </a:r>
            <a:endParaRPr lang="en-US" dirty="0"/>
          </a:p>
          <a:p>
            <a:pPr marL="0" indent="0" algn="ctr">
              <a:buNone/>
            </a:pPr>
            <a:r>
              <a:rPr lang="pt-BR" dirty="0"/>
              <a:t> G1375 </a:t>
            </a:r>
            <a:r>
              <a:rPr lang="pt-BR" dirty="0" err="1"/>
              <a:t>διωγμος</a:t>
            </a:r>
            <a:r>
              <a:rPr lang="pt-BR" dirty="0"/>
              <a:t> </a:t>
            </a:r>
            <a:r>
              <a:rPr lang="pt-BR" i="1" dirty="0" err="1"/>
              <a:t>diogmos</a:t>
            </a:r>
            <a:r>
              <a:rPr lang="pt-BR" i="1" dirty="0"/>
              <a:t>  </a:t>
            </a: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r>
              <a:rPr lang="pt-BR" i="1" dirty="0" smtClean="0"/>
              <a:t>Pessoas </a:t>
            </a:r>
            <a:r>
              <a:rPr lang="pt-BR" dirty="0"/>
              <a:t>que </a:t>
            </a:r>
            <a:r>
              <a:rPr lang="pt-BR" dirty="0" smtClean="0"/>
              <a:t>causam </a:t>
            </a:r>
            <a:r>
              <a:rPr lang="pt-BR" dirty="0"/>
              <a:t>opressão, aflição, angústia, </a:t>
            </a:r>
            <a:r>
              <a:rPr lang="pt-BR" dirty="0" smtClean="0"/>
              <a:t>dilemas; até prejuízo físico.</a:t>
            </a:r>
            <a:br>
              <a:rPr lang="pt-BR" dirty="0" smtClean="0"/>
            </a:b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 </a:t>
            </a:r>
            <a:endParaRPr lang="en-US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FC3F-E8CD-4DCD-8C40-69C0B250BDCC}" type="slidenum">
              <a:rPr lang="pt-BR" smtClean="0"/>
              <a:pPr/>
              <a:t>9</a:t>
            </a:fld>
            <a:endParaRPr lang="pt-B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CONFLITOS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3354</TotalTime>
  <Words>479</Words>
  <Application>Microsoft Office PowerPoint</Application>
  <PresentationFormat>Apresentação na tela (4:3)</PresentationFormat>
  <Paragraphs>247</Paragraphs>
  <Slides>26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Office Theme</vt:lpstr>
      <vt:lpstr>RESOLVENDO CONFLITOS NO LAR</vt:lpstr>
      <vt:lpstr>O PROBLEMA BÁSICO </vt:lpstr>
      <vt:lpstr>O PROBLEMA BÁSICO 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CONFLITOS</vt:lpstr>
      <vt:lpstr>TRÊS TIPOS DE CONFLITOS</vt:lpstr>
      <vt:lpstr>TRÊS TIPOS DE CONFLITOS</vt:lpstr>
      <vt:lpstr>PRINCÍPIOS PARA RESOLVER CONFLITOS PEQUENOS</vt:lpstr>
      <vt:lpstr>PRINCÍPIOS PARA RESOLVER CONFLITOS PEQUENOS</vt:lpstr>
      <vt:lpstr>PRINCÍPIOS PARA RESOLVER CONFLITOS PEQUENOS</vt:lpstr>
      <vt:lpstr>PRINCÍPIOS PARA RESOLVER CONFLITOS PEQUENOS</vt:lpstr>
      <vt:lpstr>PRINCÍPIOS PARA RESOLVER CONFLITOS PEQUENOS</vt:lpstr>
      <vt:lpstr>PRINCÍPIOS PARA RESOLVER CONFLITOS PEQUENOS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RESOLVENDO CONFLITOS NO LAR</dc:title>
  <dc:creator>Owner</dc:creator>
  <cp:lastModifiedBy>User</cp:lastModifiedBy>
  <cp:revision>42</cp:revision>
  <dcterms:created xsi:type="dcterms:W3CDTF">2014-03-16T19:08:50Z</dcterms:created>
  <dcterms:modified xsi:type="dcterms:W3CDTF">2019-10-24T12:35:09Z</dcterms:modified>
</cp:coreProperties>
</file>